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4" r:id="rId2"/>
    <p:sldId id="336" r:id="rId3"/>
    <p:sldId id="337" r:id="rId4"/>
    <p:sldId id="338" r:id="rId5"/>
    <p:sldId id="339" r:id="rId6"/>
    <p:sldId id="341" r:id="rId7"/>
    <p:sldId id="342" r:id="rId8"/>
    <p:sldId id="343" r:id="rId9"/>
    <p:sldId id="344" r:id="rId10"/>
    <p:sldId id="345" r:id="rId11"/>
    <p:sldId id="340" r:id="rId12"/>
    <p:sldId id="346" r:id="rId13"/>
    <p:sldId id="347" r:id="rId14"/>
    <p:sldId id="349" r:id="rId15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95B"/>
    <a:srgbClr val="D60093"/>
    <a:srgbClr val="467ABA"/>
    <a:srgbClr val="6699FF"/>
    <a:srgbClr val="E3E4E4"/>
    <a:srgbClr val="E4E4E4"/>
    <a:srgbClr val="E6E4E6"/>
    <a:srgbClr val="E6E6E6"/>
    <a:srgbClr val="E8E8E8"/>
    <a:srgbClr val="E1E2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6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602C2-1937-4AF7-BE51-660F420BFBD7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FE323-F526-4AE8-A16D-1C6403E49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9B95-90FD-427C-AEBE-183C502A949D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5971-FBD1-4163-ADEC-1A6D06A146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79681" y="4690361"/>
            <a:ext cx="5436720" cy="4441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3850560" y="9378933"/>
            <a:ext cx="2944080" cy="492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643A40-E568-4AAE-BD25-6AAB5C171180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79681" y="4690361"/>
            <a:ext cx="5436720" cy="4441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3850560" y="9378933"/>
            <a:ext cx="2944080" cy="492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643A40-E568-4AAE-BD25-6AAB5C171180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 userDrawn="1"/>
        </p:nvSpPr>
        <p:spPr>
          <a:xfrm>
            <a:off x="1687680" y="6301424"/>
            <a:ext cx="7452000" cy="22392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E969A3">
              <a:alpha val="69804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/>
          <p:cNvSpPr/>
          <p:nvPr userDrawn="1"/>
        </p:nvSpPr>
        <p:spPr>
          <a:xfrm>
            <a:off x="36360" y="6448352"/>
            <a:ext cx="9102960" cy="221008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C81E6B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 userDrawn="1"/>
        </p:nvSpPr>
        <p:spPr>
          <a:xfrm>
            <a:off x="0" y="6381328"/>
            <a:ext cx="9138960" cy="476672"/>
          </a:xfrm>
          <a:custGeom>
            <a:avLst/>
            <a:gdLst/>
            <a:ahLst/>
            <a:cxn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90D51"/>
          </a:solid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" name="Immagine 19"/>
          <p:cNvPicPr/>
          <p:nvPr userDrawn="1"/>
        </p:nvPicPr>
        <p:blipFill>
          <a:blip r:embed="rId2" cstate="print"/>
          <a:stretch/>
        </p:blipFill>
        <p:spPr>
          <a:xfrm>
            <a:off x="107504" y="6453336"/>
            <a:ext cx="1152000" cy="324000"/>
          </a:xfrm>
          <a:prstGeom prst="rect">
            <a:avLst/>
          </a:prstGeom>
          <a:ln w="9360">
            <a:noFill/>
          </a:ln>
        </p:spPr>
      </p:pic>
      <p:cxnSp>
        <p:nvCxnSpPr>
          <p:cNvPr id="7" name="Connettore 1 3"/>
          <p:cNvCxnSpPr>
            <a:cxnSpLocks noChangeShapeType="1"/>
          </p:cNvCxnSpPr>
          <p:nvPr userDrawn="1"/>
        </p:nvCxnSpPr>
        <p:spPr bwMode="auto">
          <a:xfrm>
            <a:off x="320793" y="733647"/>
            <a:ext cx="8489950" cy="0"/>
          </a:xfrm>
          <a:prstGeom prst="line">
            <a:avLst/>
          </a:prstGeom>
          <a:noFill/>
          <a:ln w="38100" algn="ctr">
            <a:solidFill>
              <a:srgbClr val="96165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5796136" y="404664"/>
            <a:ext cx="3168352" cy="864096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rpet_marchio_2016_orizz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488" y="188640"/>
            <a:ext cx="2160000" cy="878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428625" y="1143000"/>
            <a:ext cx="8215313" cy="5000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3"/>
          <p:cNvCxnSpPr>
            <a:cxnSpLocks noChangeShapeType="1"/>
          </p:cNvCxnSpPr>
          <p:nvPr/>
        </p:nvCxnSpPr>
        <p:spPr bwMode="auto">
          <a:xfrm>
            <a:off x="327025" y="836712"/>
            <a:ext cx="8489950" cy="0"/>
          </a:xfrm>
          <a:prstGeom prst="line">
            <a:avLst/>
          </a:prstGeom>
          <a:noFill/>
          <a:ln w="38100" algn="ctr">
            <a:solidFill>
              <a:srgbClr val="A90D5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BAC3-1CDD-43A9-810B-EE275EE7D8B4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23528" y="1988840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500"/>
              </a:lnSpc>
            </a:pPr>
            <a:r>
              <a:rPr lang="it-IT" sz="44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L’indagine diretta presso le imprese immigrate in Toscana</a:t>
            </a:r>
            <a:endParaRPr lang="it-IT" sz="1050" b="1" i="1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  <a:p>
            <a:pPr marL="343080" indent="-341640" algn="ctr">
              <a:lnSpc>
                <a:spcPct val="100000"/>
              </a:lnSpc>
            </a:pPr>
            <a:endParaRPr lang="it-IT" sz="1050" b="1" i="1" strike="noStrike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04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28860" y="5143512"/>
            <a:ext cx="51726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22 Febbraio 2019 – Firenze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929330"/>
            <a:ext cx="1454314" cy="7667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6215074" y="457200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Andrea </a:t>
            </a:r>
            <a:r>
              <a:rPr lang="it-IT" b="1" i="1" dirty="0" err="1" smtClean="0"/>
              <a:t>Manuelli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Contatti e ricerca supporto </a:t>
            </a:r>
            <a:endParaRPr lang="it-I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4265529" cy="26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848741" cy="30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supporto desiderato</a:t>
            </a:r>
            <a:endParaRPr lang="it-IT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40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483768" y="11247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 smtClean="0"/>
              <a:t>Servizi richiesti dalle imprese - incidenza % </a:t>
            </a:r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Conclusioni e punti chiave (1)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611560" y="908720"/>
            <a:ext cx="727280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sz="2000" dirty="0" smtClean="0"/>
              <a:t>Imprese immigrate, fondamentali nel tessuto di micro- e piccola impresa, fonte di auto-occupazione, ma non solo, soprattutto nei settori tradizionali </a:t>
            </a:r>
          </a:p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sz="2000" dirty="0" smtClean="0"/>
              <a:t>Prospettive di crescita, con problemi, però, in fase di avvio che vengono  superati attraverso sforzi individuali e vengono a mitigarsi, ma solo in parte, con il consolidamento dell’attività;</a:t>
            </a:r>
          </a:p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sz="2000" dirty="0" smtClean="0"/>
              <a:t>Forte propensione a continuare i propri ‘progetti di investimento e di </a:t>
            </a:r>
            <a:r>
              <a:rPr lang="it-IT" sz="2000" dirty="0" err="1" smtClean="0"/>
              <a:t>lavoro’</a:t>
            </a:r>
            <a:r>
              <a:rPr lang="it-IT" sz="2000" dirty="0" smtClean="0"/>
              <a:t> in Italia, ma</a:t>
            </a:r>
          </a:p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sz="2000" dirty="0" smtClean="0"/>
              <a:t>appare chiaro un certo isolamento dell’impresa e dell’imprenditore immigrato rispetto al contesto sociale e istituzionale a livello locale, un fatto inedito per la nostra regione che invece storicamente ha costruito la propria forza economica sulla coesione e sull’integrazione delle proprie piccole imprese</a:t>
            </a:r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Conclusioni e punti chiave (2)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539552" y="1052736"/>
            <a:ext cx="741682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dirty="0" smtClean="0"/>
              <a:t>Da qui emergono interrogativi sulla sostenibilità, sulla tenuta a lungo termine e soprattutto sull’evoluzione futura di questo modello di impresa, sulle sue possibilità di crescita, ben oltre i livelli di auto-occupazione degli imprenditori stessi, e di piena integrazione con il territorio</a:t>
            </a:r>
          </a:p>
          <a:p>
            <a:pPr marL="255588" indent="-350838" algn="just">
              <a:spcAft>
                <a:spcPts val="600"/>
              </a:spcAft>
              <a:buClr>
                <a:srgbClr val="A8195B"/>
              </a:buClr>
              <a:buFont typeface="Wingdings" pitchFamily="2" charset="2"/>
              <a:buChar char="§"/>
            </a:pPr>
            <a:r>
              <a:rPr lang="it-IT" dirty="0" smtClean="0"/>
              <a:t>Al di là dei bisogni specifici evidenziati (es. credito, riduzione carico burocratico, ecc.) che sono comuni anche alle imprese ‘autoctone’, è innanzitutto necessario stimolare l’apertura di canali di comunicazione e di dialogo che superino un atteggiamento di riservatezza eccessiva da parte degli </a:t>
            </a:r>
            <a:r>
              <a:rPr lang="it-IT" smtClean="0"/>
              <a:t>imprenditori immigrati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23528" y="1988840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500"/>
              </a:lnSpc>
            </a:pPr>
            <a:r>
              <a:rPr lang="it-IT" sz="44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Indagine qualitativa sulle imprese straniere in Toscana</a:t>
            </a:r>
            <a:endParaRPr lang="it-IT" sz="1050" b="1" i="1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  <a:p>
            <a:pPr marL="343080" indent="-341640" algn="ctr">
              <a:lnSpc>
                <a:spcPct val="100000"/>
              </a:lnSpc>
            </a:pPr>
            <a:endParaRPr lang="it-IT" sz="1050" b="1" i="1" strike="noStrike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04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28860" y="5143512"/>
            <a:ext cx="51726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spc="-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22 Febbraio 2019 – Firenze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929330"/>
            <a:ext cx="1454314" cy="7667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6215074" y="457200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Andrea </a:t>
            </a:r>
            <a:r>
              <a:rPr lang="it-IT" b="1" i="1" dirty="0" err="1" smtClean="0"/>
              <a:t>Manuelli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campione: caratteristiche delle imprese</a:t>
            </a:r>
            <a:endParaRPr lang="it-IT" sz="2800" b="1" dirty="0"/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48880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827584" y="2204864"/>
          <a:ext cx="2362200" cy="2934335"/>
        </p:xfrm>
        <a:graphic>
          <a:graphicData uri="http://schemas.openxmlformats.org/drawingml/2006/table">
            <a:tbl>
              <a:tblPr/>
              <a:tblGrid>
                <a:gridCol w="1435100"/>
                <a:gridCol w="927100"/>
              </a:tblGrid>
              <a:tr h="185420">
                <a:tc>
                  <a:txBody>
                    <a:bodyPr/>
                    <a:lstStyle/>
                    <a:p>
                      <a:pPr algn="just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Settore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N.Imprese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Vivaismo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Altra agricoltura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Agricoltura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Abbigliamento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Mobili e tappezzeria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Edilizia e impiantistica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Industria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Commercio al dettaglio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Ristorazione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7302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Servizi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Terziario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en-US" sz="900" i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Totale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26987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83568" y="8367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28 micro-imprese  di cui 20 con non più di 2 dipendenti e appartenenti soprattutto ai settori  tradizionali (edilizia, ristorazione, </a:t>
            </a:r>
            <a:r>
              <a:rPr lang="it-IT" dirty="0" smtClean="0"/>
              <a:t>commercio </a:t>
            </a:r>
            <a:r>
              <a:rPr lang="it-IT" dirty="0" smtClean="0"/>
              <a:t>al </a:t>
            </a:r>
            <a:r>
              <a:rPr lang="it-IT" dirty="0" smtClean="0"/>
              <a:t>dettaglio</a:t>
            </a:r>
            <a:r>
              <a:rPr lang="it-IT" smtClean="0"/>
              <a:t>, ecc.)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115616" y="177281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Settori di appartenenza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>
            <a:off x="4644008" y="1988840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Dimensione rispetto al numero di dipendenti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campione: caratteristiche degli imprenditori (1)</a:t>
            </a:r>
            <a:endParaRPr lang="it-IT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9224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6712"/>
            <a:ext cx="41415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221657" cy="2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755576" y="980728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Nazionalità degli imprenditori</a:t>
            </a:r>
            <a:endParaRPr lang="it-IT" sz="1400" b="1" dirty="0"/>
          </a:p>
        </p:txBody>
      </p:sp>
      <p:sp>
        <p:nvSpPr>
          <p:cNvPr id="8" name="Rettangolo 7"/>
          <p:cNvSpPr/>
          <p:nvPr/>
        </p:nvSpPr>
        <p:spPr>
          <a:xfrm>
            <a:off x="7812360" y="1484784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Età degli imprenditori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>
            <a:off x="3563888" y="4149080"/>
            <a:ext cx="1152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Anni in Italia degli imprenditori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Il campione: caratteristiche degli imprenditori (2)</a:t>
            </a:r>
            <a:endParaRPr lang="it-I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4714908" cy="29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071966" cy="253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427984" y="1124744"/>
            <a:ext cx="1152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Livello di istruzione degli imprenditori</a:t>
            </a:r>
            <a:endParaRPr lang="it-IT" sz="1400" b="1" dirty="0"/>
          </a:p>
        </p:txBody>
      </p:sp>
      <p:sp>
        <p:nvSpPr>
          <p:cNvPr id="7" name="Rettangolo 6"/>
          <p:cNvSpPr/>
          <p:nvPr/>
        </p:nvSpPr>
        <p:spPr>
          <a:xfrm>
            <a:off x="2771800" y="4581128"/>
            <a:ext cx="1152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Precedente lavoro degli imprenditori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 storia dell’impresa: l’avvio (1)</a:t>
            </a:r>
            <a:endParaRPr lang="it-IT" sz="28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3960440" cy="24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4000496" cy="251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348880"/>
            <a:ext cx="3818134" cy="239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0" y="1268760"/>
            <a:ext cx="1152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Le motivazioni per l’avvio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>
            <a:off x="4427984" y="5085184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I problemi all’inizio</a:t>
            </a:r>
            <a:endParaRPr lang="it-IT" sz="1400" b="1" dirty="0"/>
          </a:p>
        </p:txBody>
      </p:sp>
      <p:sp>
        <p:nvSpPr>
          <p:cNvPr id="10" name="Rettangolo 9"/>
          <p:cNvSpPr/>
          <p:nvPr/>
        </p:nvSpPr>
        <p:spPr>
          <a:xfrm>
            <a:off x="7308304" y="1340768"/>
            <a:ext cx="1152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Importanza dell’aiuto ricevuto all’avvio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 storia dell’impresa: l’avvio (2)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90625"/>
            <a:ext cx="3696612" cy="23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788024" y="1196752"/>
            <a:ext cx="1152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Origine dei mezzi finanziari per aprire l’attività</a:t>
            </a:r>
            <a:endParaRPr lang="it-IT" sz="1400" b="1" dirty="0"/>
          </a:p>
        </p:txBody>
      </p:sp>
      <p:sp>
        <p:nvSpPr>
          <p:cNvPr id="8" name="Rettangolo 7"/>
          <p:cNvSpPr/>
          <p:nvPr/>
        </p:nvSpPr>
        <p:spPr>
          <a:xfrm>
            <a:off x="3275856" y="4581128"/>
            <a:ext cx="1152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Soggetti che hanno fornito aiuto per l’avvio d’impresa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Andamento e consolidamento</a:t>
            </a:r>
            <a:endParaRPr lang="it-IT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735636" cy="236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272677" cy="2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491880" y="5589240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I problemi attuali</a:t>
            </a:r>
            <a:endParaRPr lang="it-IT" sz="1400" b="1" dirty="0"/>
          </a:p>
        </p:txBody>
      </p:sp>
      <p:sp>
        <p:nvSpPr>
          <p:cNvPr id="7" name="Rettangolo 6"/>
          <p:cNvSpPr/>
          <p:nvPr/>
        </p:nvSpPr>
        <p:spPr>
          <a:xfrm>
            <a:off x="5436096" y="112474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Dinamica dei principali indicatori e/o fattori di crescita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 prospettive: </a:t>
            </a:r>
          </a:p>
          <a:p>
            <a:pPr algn="ctr"/>
            <a:r>
              <a:rPr lang="it-IT" sz="2400" b="1" dirty="0" smtClean="0"/>
              <a:t>aspirazione verso la crescita e orientamento verso l’Italia</a:t>
            </a:r>
            <a:endParaRPr lang="it-IT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90625"/>
            <a:ext cx="3927038" cy="24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687242" cy="25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907704" y="5373216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Propensione a investire e lavorare in Italia vs. proprio paese d’origine</a:t>
            </a:r>
            <a:endParaRPr lang="it-IT" sz="1400" b="1" dirty="0"/>
          </a:p>
        </p:txBody>
      </p:sp>
      <p:sp>
        <p:nvSpPr>
          <p:cNvPr id="7" name="Rettangolo 6"/>
          <p:cNvSpPr/>
          <p:nvPr/>
        </p:nvSpPr>
        <p:spPr>
          <a:xfrm>
            <a:off x="5076056" y="141277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Aspirazione alla crescita della propria impresa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L’integrazione dell’impresa: relazioni commerciali e di lavoro</a:t>
            </a:r>
            <a:endParaRPr lang="it-IT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980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99592" y="1340768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Nazionalità dei soggetti con cui l’impresa ha rapporti commerciali e di lavoro – valori %</a:t>
            </a:r>
            <a:endParaRPr lang="it-IT" sz="1600" b="1" dirty="0"/>
          </a:p>
        </p:txBody>
      </p:sp>
    </p:spTree>
    <p:extLst>
      <p:ext uri="{BB962C8B-B14F-4D97-AF65-F5344CB8AC3E}">
        <p14:creationId xmlns="" xmlns:p14="http://schemas.microsoft.com/office/powerpoint/2010/main" val="1513477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498</Words>
  <Application>Microsoft Office PowerPoint</Application>
  <PresentationFormat>Presentazione su schermo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lattarulo</dc:creator>
  <cp:lastModifiedBy>amanuelli</cp:lastModifiedBy>
  <cp:revision>872</cp:revision>
  <dcterms:created xsi:type="dcterms:W3CDTF">2017-11-15T14:26:56Z</dcterms:created>
  <dcterms:modified xsi:type="dcterms:W3CDTF">2019-02-22T05:25:09Z</dcterms:modified>
</cp:coreProperties>
</file>