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456" r:id="rId3"/>
    <p:sldId id="457" r:id="rId4"/>
    <p:sldId id="458" r:id="rId5"/>
    <p:sldId id="459" r:id="rId6"/>
    <p:sldId id="463" r:id="rId7"/>
    <p:sldId id="462" r:id="rId8"/>
    <p:sldId id="464" r:id="rId9"/>
    <p:sldId id="460" r:id="rId10"/>
    <p:sldId id="461" r:id="rId11"/>
    <p:sldId id="454" r:id="rId12"/>
  </p:sldIdLst>
  <p:sldSz cx="9144000" cy="5715000" type="screen16x1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6600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2105" autoAdjust="0"/>
  </p:normalViewPr>
  <p:slideViewPr>
    <p:cSldViewPr>
      <p:cViewPr varScale="1">
        <p:scale>
          <a:sx n="87" d="100"/>
          <a:sy n="87" d="100"/>
        </p:scale>
        <p:origin x="-78" y="-59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.bertini\AppData\Local\Temp\Tabelle_e_codifiche_per_IC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percentStacked"/>
        <c:ser>
          <c:idx val="0"/>
          <c:order val="0"/>
          <c:tx>
            <c:strRef>
              <c:f>Foglio3!$J$12</c:f>
              <c:strCache>
                <c:ptCount val="1"/>
                <c:pt idx="0">
                  <c:v>Industria in senso stretto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Foglio3!$K$11:$L$11</c:f>
              <c:strCache>
                <c:ptCount val="2"/>
                <c:pt idx="0">
                  <c:v>Imprese straniere</c:v>
                </c:pt>
                <c:pt idx="1">
                  <c:v>Totale imprese</c:v>
                </c:pt>
              </c:strCache>
            </c:strRef>
          </c:cat>
          <c:val>
            <c:numRef>
              <c:f>Foglio3!$K$12:$L$12</c:f>
              <c:numCache>
                <c:formatCode>0.0%</c:formatCode>
                <c:ptCount val="2"/>
                <c:pt idx="0">
                  <c:v>0.2204578356858487</c:v>
                </c:pt>
                <c:pt idx="1">
                  <c:v>0.11730428007411724</c:v>
                </c:pt>
              </c:numCache>
            </c:numRef>
          </c:val>
        </c:ser>
        <c:ser>
          <c:idx val="1"/>
          <c:order val="1"/>
          <c:tx>
            <c:strRef>
              <c:f>Foglio3!$J$13</c:f>
              <c:strCache>
                <c:ptCount val="1"/>
                <c:pt idx="0">
                  <c:v>Costruzioni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Foglio3!$K$11:$L$11</c:f>
              <c:strCache>
                <c:ptCount val="2"/>
                <c:pt idx="0">
                  <c:v>Imprese straniere</c:v>
                </c:pt>
                <c:pt idx="1">
                  <c:v>Totale imprese</c:v>
                </c:pt>
              </c:strCache>
            </c:strRef>
          </c:cat>
          <c:val>
            <c:numRef>
              <c:f>Foglio3!$K$13:$L$13</c:f>
              <c:numCache>
                <c:formatCode>0.0%</c:formatCode>
                <c:ptCount val="2"/>
                <c:pt idx="0">
                  <c:v>0.22113644589214621</c:v>
                </c:pt>
                <c:pt idx="1">
                  <c:v>0.11408947757822577</c:v>
                </c:pt>
              </c:numCache>
            </c:numRef>
          </c:val>
        </c:ser>
        <c:ser>
          <c:idx val="2"/>
          <c:order val="2"/>
          <c:tx>
            <c:strRef>
              <c:f>Foglio3!$J$14</c:f>
              <c:strCache>
                <c:ptCount val="1"/>
                <c:pt idx="0">
                  <c:v>Commercio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Foglio3!$K$11:$L$11</c:f>
              <c:strCache>
                <c:ptCount val="2"/>
                <c:pt idx="0">
                  <c:v>Imprese straniere</c:v>
                </c:pt>
                <c:pt idx="1">
                  <c:v>Totale imprese</c:v>
                </c:pt>
              </c:strCache>
            </c:strRef>
          </c:cat>
          <c:val>
            <c:numRef>
              <c:f>Foglio3!$K$14:$L$14</c:f>
              <c:numCache>
                <c:formatCode>0.0%</c:formatCode>
                <c:ptCount val="2"/>
                <c:pt idx="0">
                  <c:v>0.26583423814694174</c:v>
                </c:pt>
                <c:pt idx="1">
                  <c:v>0.23922124519580176</c:v>
                </c:pt>
              </c:numCache>
            </c:numRef>
          </c:val>
        </c:ser>
        <c:ser>
          <c:idx val="3"/>
          <c:order val="3"/>
          <c:tx>
            <c:strRef>
              <c:f>Foglio3!$J$15</c:f>
              <c:strCache>
                <c:ptCount val="1"/>
                <c:pt idx="0">
                  <c:v>Servizi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Foglio3!$K$11:$L$11</c:f>
              <c:strCache>
                <c:ptCount val="2"/>
                <c:pt idx="0">
                  <c:v>Imprese straniere</c:v>
                </c:pt>
                <c:pt idx="1">
                  <c:v>Totale imprese</c:v>
                </c:pt>
              </c:strCache>
            </c:strRef>
          </c:cat>
          <c:val>
            <c:numRef>
              <c:f>Foglio3!$K$15:$L$15</c:f>
              <c:numCache>
                <c:formatCode>0.0%</c:formatCode>
                <c:ptCount val="2"/>
                <c:pt idx="0">
                  <c:v>0.29257148027506336</c:v>
                </c:pt>
                <c:pt idx="1">
                  <c:v>0.52938499715185527</c:v>
                </c:pt>
              </c:numCache>
            </c:numRef>
          </c:val>
        </c:ser>
        <c:overlap val="100"/>
        <c:axId val="55707520"/>
        <c:axId val="55961856"/>
      </c:barChart>
      <c:catAx>
        <c:axId val="55707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961856"/>
        <c:crosses val="autoZero"/>
        <c:auto val="1"/>
        <c:lblAlgn val="ctr"/>
        <c:lblOffset val="100"/>
      </c:catAx>
      <c:valAx>
        <c:axId val="55961856"/>
        <c:scaling>
          <c:orientation val="minMax"/>
        </c:scaling>
        <c:axPos val="l"/>
        <c:numFmt formatCode="0%" sourceLinked="1"/>
        <c:tickLblPos val="nextTo"/>
        <c:crossAx val="5570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28871391076116"/>
          <c:y val="0.26010936132983375"/>
          <c:w val="0.33993350831146107"/>
          <c:h val="0.4334849810440361"/>
        </c:manualLayout>
      </c:layout>
    </c:legend>
    <c:plotVisOnly val="1"/>
  </c:chart>
  <c:txPr>
    <a:bodyPr/>
    <a:lstStyle/>
    <a:p>
      <a:pPr>
        <a:defRPr sz="1200">
          <a:latin typeface="Arial Narrow" pitchFamily="34" charset="0"/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7AA63E7-B977-47E2-B58F-D7E9F9DEB599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1786F3A-78D2-47D1-BC5D-BB8CEF2AB1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81013" y="768350"/>
            <a:ext cx="613727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69351" y="5398823"/>
            <a:ext cx="538436" cy="265907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C768-A139-48F3-880F-2745D7541F88}" type="datetimeFigureOut">
              <a:rPr lang="it-IT" smtClean="0"/>
              <a:pPr/>
              <a:t>22/02/2019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CEC9-11B3-4338-8591-E6AB2D82A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0" y="3069453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Sommario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7586" name="Picture 2" descr="/uploaded/Generale/Comunicazione/Comunicati Stampa/2018/Movstranie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7300"/>
            <a:ext cx="4152900" cy="4086226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3649588"/>
            <a:ext cx="9144000" cy="2065415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it-IT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2627784" y="2065412"/>
            <a:ext cx="5976664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imprese straniere in Toscana</a:t>
            </a:r>
            <a:endParaRPr kumimoji="0" lang="it-IT" sz="36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627784" y="5183435"/>
            <a:ext cx="482453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1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S. Bertini | </a:t>
            </a:r>
            <a:r>
              <a:rPr lang="it-IT" sz="21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Irpet</a:t>
            </a:r>
            <a:endParaRPr lang="it-IT" sz="21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2406528" y="3721596"/>
            <a:ext cx="5232" cy="18002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magine 20" descr="logo 50 irpet senza scrit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759687"/>
            <a:ext cx="1944216" cy="689659"/>
          </a:xfrm>
          <a:prstGeom prst="rect">
            <a:avLst/>
          </a:prstGeom>
        </p:spPr>
      </p:pic>
      <p:pic>
        <p:nvPicPr>
          <p:cNvPr id="22" name="Immagine 21" descr="Logo12esimaOk-21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5" y="5176641"/>
            <a:ext cx="262265" cy="354479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107504" y="3772455"/>
            <a:ext cx="207920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22 febbraio 2019 </a:t>
            </a:r>
            <a:endParaRPr lang="it-IT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  <a:p>
            <a:pPr algn="r">
              <a:lnSpc>
                <a:spcPts val="2900"/>
              </a:lnSpc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10.30 | 13.00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44016" y="4474775"/>
            <a:ext cx="205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Sala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Pegaso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Palazzo Strozzi Sacrati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Piazza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Duomo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10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Firenze</a:t>
            </a:r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23528" y="26539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La distribuzione delle imprese sul territorio toscano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771" y="1633364"/>
            <a:ext cx="4081309" cy="42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5" cstate="print"/>
          <a:srcRect l="12129" r="13609"/>
          <a:stretch>
            <a:fillRect/>
          </a:stretch>
        </p:blipFill>
        <p:spPr bwMode="auto">
          <a:xfrm>
            <a:off x="5292080" y="1544382"/>
            <a:ext cx="3816424" cy="433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547664" y="79075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Narrow" pitchFamily="34" charset="0"/>
              </a:rPr>
              <a:t>Le straniere</a:t>
            </a:r>
            <a:endParaRPr lang="it-IT" sz="1600" dirty="0">
              <a:latin typeface="Arial Narrow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64088" y="79075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 Narrow" pitchFamily="34" charset="0"/>
              </a:rPr>
              <a:t>Il totale</a:t>
            </a:r>
            <a:endParaRPr lang="it-IT" sz="1600" dirty="0">
              <a:latin typeface="Arial Narrow" pitchFamily="34" charset="0"/>
            </a:endParaRPr>
          </a:p>
        </p:txBody>
      </p:sp>
      <p:pic>
        <p:nvPicPr>
          <p:cNvPr id="12" name="Picture 4" descr="Risultati immagini per IMPR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41276"/>
            <a:ext cx="1152128" cy="648514"/>
          </a:xfrm>
          <a:prstGeom prst="rect">
            <a:avLst/>
          </a:prstGeom>
          <a:noFill/>
        </p:spPr>
      </p:pic>
      <p:pic>
        <p:nvPicPr>
          <p:cNvPr id="14" name="Picture 2" descr="Risultati immagini per amministratore unico"/>
          <p:cNvPicPr>
            <a:picLocks noChangeAspect="1" noChangeArrowheads="1"/>
          </p:cNvPicPr>
          <p:nvPr/>
        </p:nvPicPr>
        <p:blipFill>
          <a:blip r:embed="rId7" cstate="print"/>
          <a:srcRect t="19048"/>
          <a:stretch>
            <a:fillRect/>
          </a:stretch>
        </p:blipFill>
        <p:spPr bwMode="auto">
          <a:xfrm>
            <a:off x="771754" y="1619335"/>
            <a:ext cx="457114" cy="363662"/>
          </a:xfrm>
          <a:prstGeom prst="rect">
            <a:avLst/>
          </a:prstGeom>
          <a:noFill/>
        </p:spPr>
      </p:pic>
      <p:pic>
        <p:nvPicPr>
          <p:cNvPr id="15" name="Picture 4" descr="Immagine correlata"/>
          <p:cNvPicPr>
            <a:picLocks noChangeAspect="1" noChangeArrowheads="1"/>
          </p:cNvPicPr>
          <p:nvPr/>
        </p:nvPicPr>
        <p:blipFill>
          <a:blip r:embed="rId8" cstate="print"/>
          <a:srcRect l="13832" r="16967"/>
          <a:stretch>
            <a:fillRect/>
          </a:stretch>
        </p:blipFill>
        <p:spPr bwMode="auto">
          <a:xfrm>
            <a:off x="299576" y="1619334"/>
            <a:ext cx="457115" cy="363662"/>
          </a:xfrm>
          <a:prstGeom prst="rect">
            <a:avLst/>
          </a:prstGeom>
          <a:noFill/>
        </p:spPr>
      </p:pic>
      <p:pic>
        <p:nvPicPr>
          <p:cNvPr id="16" name="Picture 6" descr="Immagine correlata"/>
          <p:cNvPicPr>
            <a:picLocks noChangeAspect="1" noChangeArrowheads="1"/>
          </p:cNvPicPr>
          <p:nvPr/>
        </p:nvPicPr>
        <p:blipFill>
          <a:blip r:embed="rId9" cstate="print"/>
          <a:srcRect l="19448" r="20145"/>
          <a:stretch>
            <a:fillRect/>
          </a:stretch>
        </p:blipFill>
        <p:spPr bwMode="auto">
          <a:xfrm>
            <a:off x="683568" y="1993404"/>
            <a:ext cx="544184" cy="435347"/>
          </a:xfrm>
          <a:prstGeom prst="rect">
            <a:avLst/>
          </a:prstGeom>
          <a:noFill/>
        </p:spPr>
      </p:pic>
      <p:pic>
        <p:nvPicPr>
          <p:cNvPr id="19" name="Picture 8" descr="Immagine correlata"/>
          <p:cNvPicPr>
            <a:picLocks noChangeAspect="1" noChangeArrowheads="1"/>
          </p:cNvPicPr>
          <p:nvPr/>
        </p:nvPicPr>
        <p:blipFill>
          <a:blip r:embed="rId10" cstate="print"/>
          <a:srcRect l="21698" r="21746"/>
          <a:stretch>
            <a:fillRect/>
          </a:stretch>
        </p:blipFill>
        <p:spPr bwMode="auto">
          <a:xfrm>
            <a:off x="296690" y="1991380"/>
            <a:ext cx="370045" cy="43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649588"/>
            <a:ext cx="9144000" cy="2065415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it-IT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627784" y="2065412"/>
            <a:ext cx="5976664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/>
            <a:r>
              <a:rPr lang="it-IT" sz="3600" b="1" i="1" dirty="0" smtClean="0">
                <a:solidFill>
                  <a:schemeClr val="bg2">
                    <a:lumMod val="10000"/>
                  </a:schemeClr>
                </a:solidFill>
              </a:rPr>
              <a:t>Le imprese </a:t>
            </a:r>
            <a:r>
              <a:rPr lang="it-IT" sz="3600" b="1" i="1" dirty="0" smtClean="0">
                <a:solidFill>
                  <a:schemeClr val="bg2">
                    <a:lumMod val="10000"/>
                  </a:schemeClr>
                </a:solidFill>
              </a:rPr>
              <a:t>straniere in </a:t>
            </a:r>
            <a:r>
              <a:rPr lang="it-IT" sz="3600" b="1" i="1" dirty="0" smtClean="0">
                <a:solidFill>
                  <a:schemeClr val="bg2">
                    <a:lumMod val="10000"/>
                  </a:schemeClr>
                </a:solidFill>
              </a:rPr>
              <a:t>Toscana</a:t>
            </a:r>
            <a:endParaRPr lang="it-IT" sz="3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627784" y="5183435"/>
            <a:ext cx="482453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1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S. Bertini | </a:t>
            </a:r>
            <a:r>
              <a:rPr lang="it-IT" sz="2100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Irpet</a:t>
            </a:r>
            <a:endParaRPr lang="it-IT" sz="21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2406528" y="3721596"/>
            <a:ext cx="5232" cy="180020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59687"/>
            <a:ext cx="1944216" cy="689659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5" y="5176641"/>
            <a:ext cx="262265" cy="354479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07504" y="3772455"/>
            <a:ext cx="2079207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22 febbraio 2019 </a:t>
            </a:r>
            <a:endParaRPr lang="it-IT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  <a:p>
            <a:pPr algn="r">
              <a:lnSpc>
                <a:spcPts val="2900"/>
              </a:lnSpc>
            </a:pPr>
            <a:r>
              <a:rPr lang="it-IT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10.30 | 13.00</a:t>
            </a:r>
            <a:endParaRPr lang="it-IT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Signika Light" charset="0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44016" y="4474775"/>
            <a:ext cx="2051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Sala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Pegaso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Palazzo Strozzi Sacrati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Piazza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Duomo </a:t>
            </a:r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10</a:t>
            </a:r>
          </a:p>
          <a:p>
            <a:pPr algn="r"/>
            <a:r>
              <a:rPr lang="it-IT" sz="1200" b="1" dirty="0" smtClean="0">
                <a:solidFill>
                  <a:schemeClr val="bg2">
                    <a:lumMod val="10000"/>
                  </a:schemeClr>
                </a:solidFill>
              </a:rPr>
              <a:t>Firenze</a:t>
            </a:r>
            <a:endParaRPr lang="it-IT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32" y="2997445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imprese di stranieri in Italia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763686" y="913284"/>
          <a:ext cx="5112570" cy="1656182"/>
        </p:xfrm>
        <a:graphic>
          <a:graphicData uri="http://schemas.openxmlformats.org/drawingml/2006/table">
            <a:tbl>
              <a:tblPr/>
              <a:tblGrid>
                <a:gridCol w="1111428"/>
                <a:gridCol w="666857"/>
                <a:gridCol w="666857"/>
                <a:gridCol w="666857"/>
                <a:gridCol w="666857"/>
                <a:gridCol w="666857"/>
                <a:gridCol w="666857"/>
              </a:tblGrid>
              <a:tr h="185126">
                <a:tc>
                  <a:txBody>
                    <a:bodyPr/>
                    <a:lstStyle/>
                    <a:p>
                      <a:pPr algn="l" rtl="0" fontAlgn="t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Imprese di stranieri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Totale imprese registrate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 cui straniere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Registrate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Iscrizioni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Cessazioni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Saldo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Nord 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177.927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13.839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1.571.685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Nord 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119.701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12.043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1.157.676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156.293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15.729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9.871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5.858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1.331.840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1.397.361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Isole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37.978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631.919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587.499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52.939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38.460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19.197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6.090.481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Risultati immagini per IMPRE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41276"/>
            <a:ext cx="1152128" cy="648514"/>
          </a:xfrm>
          <a:prstGeom prst="rect">
            <a:avLst/>
          </a:prstGeom>
          <a:noFill/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63689" y="2857500"/>
          <a:ext cx="5112563" cy="2304261"/>
        </p:xfrm>
        <a:graphic>
          <a:graphicData uri="http://schemas.openxmlformats.org/drawingml/2006/table">
            <a:tbl>
              <a:tblPr/>
              <a:tblGrid>
                <a:gridCol w="1111427"/>
                <a:gridCol w="666856"/>
                <a:gridCol w="666856"/>
                <a:gridCol w="666856"/>
                <a:gridCol w="666856"/>
                <a:gridCol w="666856"/>
                <a:gridCol w="666856"/>
              </a:tblGrid>
              <a:tr h="177987">
                <a:tc>
                  <a:txBody>
                    <a:bodyPr/>
                    <a:lstStyle/>
                    <a:p>
                      <a:pPr algn="l" rtl="0" fontAlgn="t"/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Imprese di stranieri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Totale imprese registrate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di cui straniere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04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Registrate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Iscrizioni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Cessazioni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Saldo 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Nord Ovest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177.927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13.839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12.162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1.571.685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Nord 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119.701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12.043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1.157.676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Centro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156.293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15.729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9.871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1.331.840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TOSCANA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54.852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5.858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4.221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1.637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414.353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>
                          <a:solidFill>
                            <a:srgbClr val="FF0000"/>
                          </a:solidFill>
                          <a:latin typeface="Arial Narrow"/>
                        </a:rPr>
                        <a:t>13,2%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UMBRIA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94.527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MARCHE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16.067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172.205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LAZIO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77.125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7.209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4.031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650.755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95.600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3.624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1.397.361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Isole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37.978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2.607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631.919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587.499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52.939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38.460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19.197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6.090.481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691678" y="5305772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latin typeface="Arial Narrow" pitchFamily="34" charset="0"/>
              </a:rPr>
              <a:t>Fonte: </a:t>
            </a:r>
            <a:r>
              <a:rPr lang="it-IT" sz="1200" i="1" dirty="0" err="1" smtClean="0">
                <a:latin typeface="Arial Narrow" pitchFamily="34" charset="0"/>
              </a:rPr>
              <a:t>Unioncamere-InfoCamere</a:t>
            </a:r>
            <a:r>
              <a:rPr lang="it-IT" sz="1200" i="1" dirty="0" smtClean="0">
                <a:latin typeface="Arial Narrow" pitchFamily="34" charset="0"/>
              </a:rPr>
              <a:t>, </a:t>
            </a:r>
            <a:r>
              <a:rPr lang="it-IT" sz="1200" i="1" dirty="0" err="1" smtClean="0">
                <a:latin typeface="Arial Narrow" pitchFamily="34" charset="0"/>
              </a:rPr>
              <a:t>Movimprese</a:t>
            </a:r>
            <a:endParaRPr lang="it-IT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23528" y="2653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imprese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pic>
        <p:nvPicPr>
          <p:cNvPr id="191492" name="Picture 4" descr="Risultati immagini per I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14" y="3168817"/>
            <a:ext cx="2558538" cy="1440159"/>
          </a:xfrm>
          <a:prstGeom prst="rect">
            <a:avLst/>
          </a:prstGeom>
          <a:noFill/>
        </p:spPr>
      </p:pic>
      <p:pic>
        <p:nvPicPr>
          <p:cNvPr id="11" name="Picture 4" descr="Risultati immagini per IMPRE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654" y="3168817"/>
            <a:ext cx="2558538" cy="1440159"/>
          </a:xfrm>
          <a:prstGeom prst="rect">
            <a:avLst/>
          </a:prstGeom>
          <a:noFill/>
        </p:spPr>
      </p:pic>
      <p:sp>
        <p:nvSpPr>
          <p:cNvPr id="191494" name="AutoShape 6" descr="Risultati immagini per LOGO UN"/>
          <p:cNvSpPr>
            <a:spLocks noChangeAspect="1" noChangeArrowheads="1"/>
          </p:cNvSpPr>
          <p:nvPr/>
        </p:nvSpPr>
        <p:spPr bwMode="auto">
          <a:xfrm>
            <a:off x="155575" y="-2605088"/>
            <a:ext cx="6486525" cy="543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1496" name="Picture 8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561356"/>
            <a:ext cx="1317890" cy="1135016"/>
          </a:xfrm>
          <a:prstGeom prst="rect">
            <a:avLst/>
          </a:prstGeom>
          <a:noFill/>
        </p:spPr>
      </p:pic>
      <p:pic>
        <p:nvPicPr>
          <p:cNvPr id="191498" name="Picture 10" descr="Risultati immagini per LOGO ITALIA"/>
          <p:cNvPicPr>
            <a:picLocks noChangeAspect="1" noChangeArrowheads="1"/>
          </p:cNvPicPr>
          <p:nvPr/>
        </p:nvPicPr>
        <p:blipFill>
          <a:blip r:embed="rId6" cstate="print"/>
          <a:srcRect b="7920"/>
          <a:stretch>
            <a:fillRect/>
          </a:stretch>
        </p:blipFill>
        <p:spPr bwMode="auto">
          <a:xfrm>
            <a:off x="2313799" y="1584641"/>
            <a:ext cx="1005431" cy="117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0" y="3069453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cariche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15616" y="1777380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TITOLARE FIRMATARIO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 </a:t>
            </a:r>
            <a:r>
              <a:rPr lang="it-IT" sz="2000" dirty="0" err="1" smtClean="0">
                <a:latin typeface="Arial Narrow" pitchFamily="34" charset="0"/>
                <a:cs typeface="Arial" pitchFamily="34" charset="0"/>
              </a:rPr>
              <a:t>DI</a:t>
            </a:r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 CAPITALE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AMMINISTRATORE UNICO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CONSIGLIERE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 AMMINISTRATORE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 ACCOMANDANTE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 ACCOMANDATARIO</a:t>
            </a:r>
          </a:p>
          <a:p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SOCIO </a:t>
            </a:r>
            <a:r>
              <a:rPr lang="it-IT" sz="2000" dirty="0" smtClean="0">
                <a:latin typeface="Arial Narrow" pitchFamily="34" charset="0"/>
                <a:cs typeface="Arial" pitchFamily="34" charset="0"/>
              </a:rPr>
              <a:t>UNICO</a:t>
            </a:r>
            <a:endParaRPr lang="it-IT" sz="20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9442" name="Picture 2" descr="Risultati immagini per amministratore unico"/>
          <p:cNvPicPr>
            <a:picLocks noChangeAspect="1" noChangeArrowheads="1"/>
          </p:cNvPicPr>
          <p:nvPr/>
        </p:nvPicPr>
        <p:blipFill>
          <a:blip r:embed="rId5" cstate="print"/>
          <a:srcRect t="19048"/>
          <a:stretch>
            <a:fillRect/>
          </a:stretch>
        </p:blipFill>
        <p:spPr bwMode="auto">
          <a:xfrm>
            <a:off x="6516216" y="1777380"/>
            <a:ext cx="1512168" cy="1224136"/>
          </a:xfrm>
          <a:prstGeom prst="rect">
            <a:avLst/>
          </a:prstGeom>
          <a:noFill/>
        </p:spPr>
      </p:pic>
      <p:pic>
        <p:nvPicPr>
          <p:cNvPr id="189444" name="Picture 4" descr="Immagine correlata"/>
          <p:cNvPicPr>
            <a:picLocks noChangeAspect="1" noChangeArrowheads="1"/>
          </p:cNvPicPr>
          <p:nvPr/>
        </p:nvPicPr>
        <p:blipFill>
          <a:blip r:embed="rId6" cstate="print"/>
          <a:srcRect l="13832" r="16967"/>
          <a:stretch>
            <a:fillRect/>
          </a:stretch>
        </p:blipFill>
        <p:spPr bwMode="auto">
          <a:xfrm>
            <a:off x="4860032" y="1777380"/>
            <a:ext cx="1512168" cy="1238476"/>
          </a:xfrm>
          <a:prstGeom prst="rect">
            <a:avLst/>
          </a:prstGeom>
          <a:noFill/>
        </p:spPr>
      </p:pic>
      <p:pic>
        <p:nvPicPr>
          <p:cNvPr id="189446" name="Picture 6" descr="Immagine correlata"/>
          <p:cNvPicPr>
            <a:picLocks noChangeAspect="1" noChangeArrowheads="1"/>
          </p:cNvPicPr>
          <p:nvPr/>
        </p:nvPicPr>
        <p:blipFill>
          <a:blip r:embed="rId7" cstate="print"/>
          <a:srcRect l="19448" r="20145"/>
          <a:stretch>
            <a:fillRect/>
          </a:stretch>
        </p:blipFill>
        <p:spPr bwMode="auto">
          <a:xfrm>
            <a:off x="6228184" y="3217540"/>
            <a:ext cx="1800200" cy="1440160"/>
          </a:xfrm>
          <a:prstGeom prst="rect">
            <a:avLst/>
          </a:prstGeom>
          <a:noFill/>
        </p:spPr>
      </p:pic>
      <p:pic>
        <p:nvPicPr>
          <p:cNvPr id="189448" name="Picture 8" descr="Immagine correlata"/>
          <p:cNvPicPr>
            <a:picLocks noChangeAspect="1" noChangeArrowheads="1"/>
          </p:cNvPicPr>
          <p:nvPr/>
        </p:nvPicPr>
        <p:blipFill>
          <a:blip r:embed="rId8" cstate="print"/>
          <a:srcRect l="21698" r="21746"/>
          <a:stretch>
            <a:fillRect/>
          </a:stretch>
        </p:blipFill>
        <p:spPr bwMode="auto">
          <a:xfrm>
            <a:off x="4860032" y="3217540"/>
            <a:ext cx="1224136" cy="144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23528" y="26539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Dalle cariche alla tipologia di imprese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2" descr="Risultati immagini per amministratore unico"/>
          <p:cNvPicPr>
            <a:picLocks noChangeAspect="1" noChangeArrowheads="1"/>
          </p:cNvPicPr>
          <p:nvPr/>
        </p:nvPicPr>
        <p:blipFill>
          <a:blip r:embed="rId4" cstate="print"/>
          <a:srcRect t="19048"/>
          <a:stretch>
            <a:fillRect/>
          </a:stretch>
        </p:blipFill>
        <p:spPr bwMode="auto">
          <a:xfrm>
            <a:off x="843762" y="827247"/>
            <a:ext cx="457114" cy="363662"/>
          </a:xfrm>
          <a:prstGeom prst="rect">
            <a:avLst/>
          </a:prstGeom>
          <a:noFill/>
        </p:spPr>
      </p:pic>
      <p:pic>
        <p:nvPicPr>
          <p:cNvPr id="8" name="Picture 4" descr="Immagine correlata"/>
          <p:cNvPicPr>
            <a:picLocks noChangeAspect="1" noChangeArrowheads="1"/>
          </p:cNvPicPr>
          <p:nvPr/>
        </p:nvPicPr>
        <p:blipFill>
          <a:blip r:embed="rId5" cstate="print"/>
          <a:srcRect l="13832" r="16967"/>
          <a:stretch>
            <a:fillRect/>
          </a:stretch>
        </p:blipFill>
        <p:spPr bwMode="auto">
          <a:xfrm>
            <a:off x="371584" y="827246"/>
            <a:ext cx="457115" cy="363662"/>
          </a:xfrm>
          <a:prstGeom prst="rect">
            <a:avLst/>
          </a:prstGeom>
          <a:noFill/>
        </p:spPr>
      </p:pic>
      <p:pic>
        <p:nvPicPr>
          <p:cNvPr id="9" name="Picture 6" descr="Immagine correlata"/>
          <p:cNvPicPr>
            <a:picLocks noChangeAspect="1" noChangeArrowheads="1"/>
          </p:cNvPicPr>
          <p:nvPr/>
        </p:nvPicPr>
        <p:blipFill>
          <a:blip r:embed="rId6" cstate="print"/>
          <a:srcRect l="19448" r="20145"/>
          <a:stretch>
            <a:fillRect/>
          </a:stretch>
        </p:blipFill>
        <p:spPr bwMode="auto">
          <a:xfrm>
            <a:off x="755576" y="1201316"/>
            <a:ext cx="544184" cy="435347"/>
          </a:xfrm>
          <a:prstGeom prst="rect">
            <a:avLst/>
          </a:prstGeom>
          <a:noFill/>
        </p:spPr>
      </p:pic>
      <p:pic>
        <p:nvPicPr>
          <p:cNvPr id="10" name="Picture 8" descr="Immagine correlata"/>
          <p:cNvPicPr>
            <a:picLocks noChangeAspect="1" noChangeArrowheads="1"/>
          </p:cNvPicPr>
          <p:nvPr/>
        </p:nvPicPr>
        <p:blipFill>
          <a:blip r:embed="rId7" cstate="print"/>
          <a:srcRect l="21698" r="21746"/>
          <a:stretch>
            <a:fillRect/>
          </a:stretch>
        </p:blipFill>
        <p:spPr bwMode="auto">
          <a:xfrm>
            <a:off x="368698" y="1199292"/>
            <a:ext cx="370045" cy="43620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547664" y="2012563"/>
            <a:ext cx="58326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Impresa straniera </a:t>
            </a:r>
            <a:r>
              <a:rPr lang="it-IT" dirty="0" smtClean="0">
                <a:latin typeface="Arial Narrow" pitchFamily="34" charset="0"/>
              </a:rPr>
              <a:t>avente un </a:t>
            </a:r>
            <a:r>
              <a:rPr lang="it-IT" b="1" dirty="0" smtClean="0">
                <a:latin typeface="Arial Narrow" pitchFamily="34" charset="0"/>
              </a:rPr>
              <a:t>titolare</a:t>
            </a:r>
            <a:r>
              <a:rPr lang="it-IT" dirty="0" smtClean="0">
                <a:latin typeface="Arial Narrow" pitchFamily="34" charset="0"/>
              </a:rPr>
              <a:t> di impresa straniero, quindi </a:t>
            </a:r>
            <a:r>
              <a:rPr lang="it-IT" b="1" dirty="0" smtClean="0">
                <a:latin typeface="Arial Narrow" pitchFamily="34" charset="0"/>
              </a:rPr>
              <a:t>controllo gestionale e autonomia </a:t>
            </a:r>
            <a:r>
              <a:rPr lang="it-IT" b="1" dirty="0" smtClean="0">
                <a:latin typeface="Arial Narrow" pitchFamily="34" charset="0"/>
              </a:rPr>
              <a:t>certa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Società </a:t>
            </a:r>
            <a:r>
              <a:rPr lang="it-IT" dirty="0" smtClean="0">
                <a:latin typeface="Arial Narrow" pitchFamily="34" charset="0"/>
              </a:rPr>
              <a:t>avente come </a:t>
            </a:r>
            <a:r>
              <a:rPr lang="it-IT" b="1" dirty="0" smtClean="0">
                <a:latin typeface="Arial Narrow" pitchFamily="34" charset="0"/>
              </a:rPr>
              <a:t>socio</a:t>
            </a:r>
            <a:r>
              <a:rPr lang="it-IT" dirty="0" smtClean="0">
                <a:latin typeface="Arial Narrow" pitchFamily="34" charset="0"/>
              </a:rPr>
              <a:t> uno straniero </a:t>
            </a:r>
            <a:r>
              <a:rPr lang="it-IT" dirty="0" smtClean="0">
                <a:latin typeface="Arial Narrow" pitchFamily="34" charset="0"/>
              </a:rPr>
              <a:t>di cui non è accertato </a:t>
            </a:r>
            <a:r>
              <a:rPr lang="it-IT" dirty="0" smtClean="0">
                <a:latin typeface="Arial Narrow" pitchFamily="34" charset="0"/>
              </a:rPr>
              <a:t>il grado di </a:t>
            </a:r>
            <a:r>
              <a:rPr lang="it-IT" dirty="0" smtClean="0">
                <a:latin typeface="Arial Narrow" pitchFamily="34" charset="0"/>
              </a:rPr>
              <a:t>controllo </a:t>
            </a:r>
            <a:r>
              <a:rPr lang="it-IT" dirty="0" smtClean="0">
                <a:latin typeface="Arial Narrow" pitchFamily="34" charset="0"/>
              </a:rPr>
              <a:t>e gestione rispetto agli altri </a:t>
            </a:r>
            <a:r>
              <a:rPr lang="it-IT" dirty="0" smtClean="0">
                <a:latin typeface="Arial Narrow" pitchFamily="34" charset="0"/>
              </a:rPr>
              <a:t>soci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Impresa </a:t>
            </a:r>
            <a:r>
              <a:rPr lang="it-IT" dirty="0" smtClean="0">
                <a:latin typeface="Arial Narrow" pitchFamily="34" charset="0"/>
              </a:rPr>
              <a:t>con </a:t>
            </a:r>
            <a:r>
              <a:rPr lang="it-IT" b="1" dirty="0" smtClean="0">
                <a:latin typeface="Arial Narrow" pitchFamily="34" charset="0"/>
              </a:rPr>
              <a:t>amministratore o rappresentante legale </a:t>
            </a:r>
            <a:r>
              <a:rPr lang="it-IT" dirty="0" smtClean="0">
                <a:latin typeface="Arial Narrow" pitchFamily="34" charset="0"/>
              </a:rPr>
              <a:t>straniero, di cui però mancano dati sulle capacità e autonomia gestionale al suo </a:t>
            </a:r>
            <a:r>
              <a:rPr lang="it-IT" dirty="0" smtClean="0">
                <a:latin typeface="Arial Narrow" pitchFamily="34" charset="0"/>
              </a:rPr>
              <a:t>interno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Carica</a:t>
            </a:r>
            <a:r>
              <a:rPr lang="it-IT" b="1" dirty="0" smtClean="0">
                <a:latin typeface="Arial Narrow" pitchFamily="34" charset="0"/>
              </a:rPr>
              <a:t> </a:t>
            </a:r>
            <a:r>
              <a:rPr lang="it-IT" b="1" dirty="0" smtClean="0">
                <a:latin typeface="Arial Narrow" pitchFamily="34" charset="0"/>
              </a:rPr>
              <a:t>sociale di persona fisica </a:t>
            </a:r>
            <a:r>
              <a:rPr lang="it-IT" dirty="0" smtClean="0">
                <a:latin typeface="Arial Narrow" pitchFamily="34" charset="0"/>
              </a:rPr>
              <a:t>ma </a:t>
            </a:r>
            <a:r>
              <a:rPr lang="it-IT" b="1" dirty="0" smtClean="0">
                <a:latin typeface="Arial Narrow" pitchFamily="34" charset="0"/>
              </a:rPr>
              <a:t>non impresa straniera</a:t>
            </a:r>
            <a:r>
              <a:rPr lang="it-IT" dirty="0" smtClean="0">
                <a:latin typeface="Arial Narrow" pitchFamily="34" charset="0"/>
              </a:rPr>
              <a:t> per mancanza di autonomia gestionale e di controllo</a:t>
            </a:r>
            <a:r>
              <a:rPr lang="it-IT" dirty="0" smtClean="0">
                <a:latin typeface="Arial Narrow" pitchFamily="34" charset="0"/>
              </a:rPr>
              <a:t>.</a:t>
            </a:r>
            <a:endParaRPr lang="it-IT" dirty="0">
              <a:latin typeface="Arial Narrow" pitchFamily="34" charset="0"/>
            </a:endParaRPr>
          </a:p>
        </p:txBody>
      </p:sp>
      <p:pic>
        <p:nvPicPr>
          <p:cNvPr id="14" name="Picture 4" descr="Risultati immagini per IMPRE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057300"/>
            <a:ext cx="1152128" cy="648514"/>
          </a:xfrm>
          <a:prstGeom prst="rect">
            <a:avLst/>
          </a:prstGeom>
          <a:noFill/>
        </p:spPr>
      </p:pic>
      <p:sp>
        <p:nvSpPr>
          <p:cNvPr id="15" name="Freccia a destra 14"/>
          <p:cNvSpPr/>
          <p:nvPr/>
        </p:nvSpPr>
        <p:spPr>
          <a:xfrm>
            <a:off x="1475656" y="1089980"/>
            <a:ext cx="360040" cy="2160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8" descr="Immagine correla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5627" y="769268"/>
            <a:ext cx="398181" cy="342928"/>
          </a:xfrm>
          <a:prstGeom prst="rect">
            <a:avLst/>
          </a:prstGeom>
          <a:noFill/>
        </p:spPr>
      </p:pic>
      <p:pic>
        <p:nvPicPr>
          <p:cNvPr id="187398" name="Picture 6" descr="Risultati immagini per sfumatura blu bianc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685979" y="2903762"/>
            <a:ext cx="2592290" cy="1059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23528" y="26539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principali imprese straniere individuate attraverso le cariche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131840" y="769268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NUOVO PIGNONE	</a:t>
            </a:r>
            <a:r>
              <a:rPr lang="it-IT" sz="1200" dirty="0" smtClean="0">
                <a:latin typeface="Arial Narrow" pitchFamily="34" charset="0"/>
              </a:rPr>
              <a:t>FIRENZE</a:t>
            </a:r>
            <a:endParaRPr lang="it-IT" sz="1200" dirty="0" smtClean="0">
              <a:latin typeface="Arial Narrow" pitchFamily="34" charset="0"/>
            </a:endParaRP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ELI LILLY ITALIA	</a:t>
            </a:r>
            <a:r>
              <a:rPr lang="it-IT" sz="1200" dirty="0" smtClean="0">
                <a:latin typeface="Arial Narrow" pitchFamily="34" charset="0"/>
              </a:rPr>
              <a:t>SESTO </a:t>
            </a:r>
            <a:r>
              <a:rPr lang="it-IT" sz="1200" dirty="0" smtClean="0">
                <a:latin typeface="Arial Narrow" pitchFamily="34" charset="0"/>
              </a:rPr>
              <a:t>FIORENTINO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SALVATORE FERRAGAMO	</a:t>
            </a:r>
            <a:r>
              <a:rPr lang="it-IT" sz="1200" dirty="0" smtClean="0">
                <a:latin typeface="Arial Narrow" pitchFamily="34" charset="0"/>
              </a:rPr>
              <a:t>FIRENZE</a:t>
            </a:r>
            <a:endParaRPr lang="it-IT" sz="1200" dirty="0" smtClean="0">
              <a:latin typeface="Arial Narrow" pitchFamily="34" charset="0"/>
            </a:endParaRP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CARAPELLI FIRENZE	</a:t>
            </a:r>
            <a:r>
              <a:rPr lang="it-IT" sz="1200" dirty="0" err="1" smtClean="0">
                <a:latin typeface="Arial Narrow" pitchFamily="34" charset="0"/>
              </a:rPr>
              <a:t>FIRENZE</a:t>
            </a:r>
            <a:endParaRPr lang="it-IT" sz="1200" dirty="0" smtClean="0">
              <a:latin typeface="Arial Narrow" pitchFamily="34" charset="0"/>
            </a:endParaRP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ESSITY ITALY	</a:t>
            </a:r>
            <a:r>
              <a:rPr lang="it-IT" sz="1200" dirty="0" smtClean="0">
                <a:latin typeface="Arial Narrow" pitchFamily="34" charset="0"/>
              </a:rPr>
              <a:t>ALTOPASCIO</a:t>
            </a:r>
            <a:endParaRPr lang="it-IT" sz="1200" dirty="0" smtClean="0">
              <a:latin typeface="Arial Narrow" pitchFamily="34" charset="0"/>
            </a:endParaRP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ARCELORMITTAL PIOMBINO	</a:t>
            </a:r>
            <a:r>
              <a:rPr lang="it-IT" sz="1200" dirty="0" err="1" smtClean="0">
                <a:latin typeface="Arial Narrow" pitchFamily="34" charset="0"/>
              </a:rPr>
              <a:t>PIOMBINO</a:t>
            </a:r>
            <a:endParaRPr lang="it-IT" sz="1200" dirty="0" smtClean="0">
              <a:latin typeface="Arial Narrow" pitchFamily="34" charset="0"/>
            </a:endParaRP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GLAXOSMITHKLINE VACCINES	SIENA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A. MENARINI - INDUSTRIE FARMACEUTICHE RIUNITE	FIRENZE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SOLVAY CHIMICA ITALIA 	ROSIGNANO MARITTIMO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INEOS SALES ITALIA	ROSIGNANO MARITTIMO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VENATOR ITALY	SCARLINO</a:t>
            </a:r>
          </a:p>
          <a:p>
            <a:pPr>
              <a:tabLst>
                <a:tab pos="3319463" algn="l"/>
              </a:tabLst>
            </a:pPr>
            <a:r>
              <a:rPr lang="it-IT" sz="1200" dirty="0" err="1" smtClean="0">
                <a:latin typeface="Arial Narrow" pitchFamily="34" charset="0"/>
              </a:rPr>
              <a:t>L.MANETTI-H.ROBERTS</a:t>
            </a:r>
            <a:r>
              <a:rPr lang="it-IT" sz="1200" dirty="0" smtClean="0">
                <a:latin typeface="Arial Narrow" pitchFamily="34" charset="0"/>
              </a:rPr>
              <a:t> &amp; C.	CALENZANO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SOCIETA' PER AZIONI LUCCHESE OLII E VINI	MASSAROSA</a:t>
            </a:r>
          </a:p>
          <a:p>
            <a:pPr>
              <a:tabLst>
                <a:tab pos="3319463" algn="l"/>
              </a:tabLst>
            </a:pPr>
            <a:r>
              <a:rPr lang="it-IT" sz="1200" dirty="0" err="1" smtClean="0">
                <a:latin typeface="Arial Narrow" pitchFamily="34" charset="0"/>
              </a:rPr>
              <a:t>S.E.A.</a:t>
            </a:r>
            <a:r>
              <a:rPr lang="it-IT" sz="1200" dirty="0" smtClean="0">
                <a:latin typeface="Arial Narrow" pitchFamily="34" charset="0"/>
              </a:rPr>
              <a:t> SOCIETA' EUROPEA AUTOCARAVAN	POGGIBONSI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GUESS ITALIA	FIRENZE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ROSEN - ROSIGNANO ENERGIA 	ROSIGNANO SOLVAY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YVES SAINT LAURENT LOGISTICA	SCANDICCI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GUCCIO GUCCI	SCANDICCI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FABIO PERINI	LUCCA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TRIGANO	SAN GIMIGNANO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WEPA ITALIA	CAPANNORI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INOVYN PRODUZIONE ITALIA	ROSIGNANO MARITTIMO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LAIKA CARAVANS	SAN CASCIANO IN VAL </a:t>
            </a:r>
            <a:r>
              <a:rPr lang="it-IT" sz="1200" dirty="0" err="1" smtClean="0">
                <a:latin typeface="Arial Narrow" pitchFamily="34" charset="0"/>
              </a:rPr>
              <a:t>DI</a:t>
            </a:r>
            <a:r>
              <a:rPr lang="it-IT" sz="1200" dirty="0" smtClean="0">
                <a:latin typeface="Arial Narrow" pitchFamily="34" charset="0"/>
              </a:rPr>
              <a:t> PESA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POWER-ONE ITALY	TERRANUOVA BRACCIOLINI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FRANCO VAGO OVER SEAS TRANSPORT SYSTEM	SCANDICCI</a:t>
            </a:r>
          </a:p>
          <a:p>
            <a:pPr>
              <a:tabLst>
                <a:tab pos="3319463" algn="l"/>
              </a:tabLst>
            </a:pPr>
            <a:r>
              <a:rPr lang="it-IT" sz="1200" dirty="0" smtClean="0">
                <a:latin typeface="Arial Narrow" pitchFamily="34" charset="0"/>
              </a:rPr>
              <a:t>THALES ITALIA	SESTO FIORENTINO</a:t>
            </a:r>
            <a:endParaRPr lang="it-IT" sz="1200" dirty="0">
              <a:latin typeface="Arial Narrow" pitchFamily="34" charset="0"/>
            </a:endParaRPr>
          </a:p>
        </p:txBody>
      </p:sp>
      <p:pic>
        <p:nvPicPr>
          <p:cNvPr id="11" name="Picture 8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427" y="841276"/>
            <a:ext cx="398181" cy="342928"/>
          </a:xfrm>
          <a:prstGeom prst="rect">
            <a:avLst/>
          </a:prstGeom>
          <a:noFill/>
        </p:spPr>
      </p:pic>
      <p:pic>
        <p:nvPicPr>
          <p:cNvPr id="12" name="Picture 2" descr="Risultati immagini per amministratore unico"/>
          <p:cNvPicPr>
            <a:picLocks noChangeAspect="1" noChangeArrowheads="1"/>
          </p:cNvPicPr>
          <p:nvPr/>
        </p:nvPicPr>
        <p:blipFill>
          <a:blip r:embed="rId5" cstate="print"/>
          <a:srcRect t="19048"/>
          <a:stretch>
            <a:fillRect/>
          </a:stretch>
        </p:blipFill>
        <p:spPr bwMode="auto">
          <a:xfrm>
            <a:off x="771754" y="827247"/>
            <a:ext cx="457114" cy="363662"/>
          </a:xfrm>
          <a:prstGeom prst="rect">
            <a:avLst/>
          </a:prstGeom>
          <a:noFill/>
        </p:spPr>
      </p:pic>
      <p:pic>
        <p:nvPicPr>
          <p:cNvPr id="14" name="Picture 4" descr="Immagine correlata"/>
          <p:cNvPicPr>
            <a:picLocks noChangeAspect="1" noChangeArrowheads="1"/>
          </p:cNvPicPr>
          <p:nvPr/>
        </p:nvPicPr>
        <p:blipFill>
          <a:blip r:embed="rId6" cstate="print"/>
          <a:srcRect l="13832" r="16967"/>
          <a:stretch>
            <a:fillRect/>
          </a:stretch>
        </p:blipFill>
        <p:spPr bwMode="auto">
          <a:xfrm>
            <a:off x="299576" y="827246"/>
            <a:ext cx="457115" cy="363662"/>
          </a:xfrm>
          <a:prstGeom prst="rect">
            <a:avLst/>
          </a:prstGeom>
          <a:noFill/>
        </p:spPr>
      </p:pic>
      <p:pic>
        <p:nvPicPr>
          <p:cNvPr id="15" name="Picture 6" descr="Immagine correlata"/>
          <p:cNvPicPr>
            <a:picLocks noChangeAspect="1" noChangeArrowheads="1"/>
          </p:cNvPicPr>
          <p:nvPr/>
        </p:nvPicPr>
        <p:blipFill>
          <a:blip r:embed="rId7" cstate="print"/>
          <a:srcRect l="19448" r="20145"/>
          <a:stretch>
            <a:fillRect/>
          </a:stretch>
        </p:blipFill>
        <p:spPr bwMode="auto">
          <a:xfrm>
            <a:off x="683568" y="1201316"/>
            <a:ext cx="544184" cy="435347"/>
          </a:xfrm>
          <a:prstGeom prst="rect">
            <a:avLst/>
          </a:prstGeom>
          <a:noFill/>
        </p:spPr>
      </p:pic>
      <p:pic>
        <p:nvPicPr>
          <p:cNvPr id="16" name="Picture 8" descr="Immagine correlata"/>
          <p:cNvPicPr>
            <a:picLocks noChangeAspect="1" noChangeArrowheads="1"/>
          </p:cNvPicPr>
          <p:nvPr/>
        </p:nvPicPr>
        <p:blipFill>
          <a:blip r:embed="rId8" cstate="print"/>
          <a:srcRect l="21698" r="21746"/>
          <a:stretch>
            <a:fillRect/>
          </a:stretch>
        </p:blipFill>
        <p:spPr bwMode="auto">
          <a:xfrm>
            <a:off x="296690" y="1199292"/>
            <a:ext cx="370045" cy="436200"/>
          </a:xfrm>
          <a:prstGeom prst="rect">
            <a:avLst/>
          </a:prstGeom>
          <a:noFill/>
        </p:spPr>
      </p:pic>
      <p:pic>
        <p:nvPicPr>
          <p:cNvPr id="19" name="Picture 4" descr="Risultati immagini per IMPRES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057300"/>
            <a:ext cx="1152128" cy="648514"/>
          </a:xfrm>
          <a:prstGeom prst="rect">
            <a:avLst/>
          </a:prstGeom>
          <a:noFill/>
        </p:spPr>
      </p:pic>
      <p:sp>
        <p:nvSpPr>
          <p:cNvPr id="20" name="Freccia a destra 19"/>
          <p:cNvSpPr/>
          <p:nvPr/>
        </p:nvSpPr>
        <p:spPr>
          <a:xfrm>
            <a:off x="1331640" y="1089980"/>
            <a:ext cx="360040" cy="21602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8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595" y="769268"/>
            <a:ext cx="398181" cy="342928"/>
          </a:xfrm>
          <a:prstGeom prst="rect">
            <a:avLst/>
          </a:prstGeom>
          <a:noFill/>
        </p:spPr>
      </p:pic>
      <p:pic>
        <p:nvPicPr>
          <p:cNvPr id="193539" name="Picture 3" descr="Risultati immagini per attenzio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353444"/>
            <a:ext cx="1746868" cy="1132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935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0" y="2853429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cariche 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2" descr="Risultati immagini per amministratore unico"/>
          <p:cNvPicPr>
            <a:picLocks noChangeAspect="1" noChangeArrowheads="1"/>
          </p:cNvPicPr>
          <p:nvPr/>
        </p:nvPicPr>
        <p:blipFill>
          <a:blip r:embed="rId5" cstate="print"/>
          <a:srcRect t="19048"/>
          <a:stretch>
            <a:fillRect/>
          </a:stretch>
        </p:blipFill>
        <p:spPr bwMode="auto">
          <a:xfrm>
            <a:off x="843762" y="827247"/>
            <a:ext cx="457114" cy="363662"/>
          </a:xfrm>
          <a:prstGeom prst="rect">
            <a:avLst/>
          </a:prstGeom>
          <a:noFill/>
        </p:spPr>
      </p:pic>
      <p:pic>
        <p:nvPicPr>
          <p:cNvPr id="8" name="Picture 4" descr="Immagine correlata"/>
          <p:cNvPicPr>
            <a:picLocks noChangeAspect="1" noChangeArrowheads="1"/>
          </p:cNvPicPr>
          <p:nvPr/>
        </p:nvPicPr>
        <p:blipFill>
          <a:blip r:embed="rId6" cstate="print"/>
          <a:srcRect l="13832" r="16967"/>
          <a:stretch>
            <a:fillRect/>
          </a:stretch>
        </p:blipFill>
        <p:spPr bwMode="auto">
          <a:xfrm>
            <a:off x="371584" y="827246"/>
            <a:ext cx="457115" cy="363662"/>
          </a:xfrm>
          <a:prstGeom prst="rect">
            <a:avLst/>
          </a:prstGeom>
          <a:noFill/>
        </p:spPr>
      </p:pic>
      <p:pic>
        <p:nvPicPr>
          <p:cNvPr id="9" name="Picture 6" descr="Immagine correlata"/>
          <p:cNvPicPr>
            <a:picLocks noChangeAspect="1" noChangeArrowheads="1"/>
          </p:cNvPicPr>
          <p:nvPr/>
        </p:nvPicPr>
        <p:blipFill>
          <a:blip r:embed="rId7" cstate="print"/>
          <a:srcRect l="19448" r="20145"/>
          <a:stretch>
            <a:fillRect/>
          </a:stretch>
        </p:blipFill>
        <p:spPr bwMode="auto">
          <a:xfrm>
            <a:off x="755576" y="1201316"/>
            <a:ext cx="544184" cy="435347"/>
          </a:xfrm>
          <a:prstGeom prst="rect">
            <a:avLst/>
          </a:prstGeom>
          <a:noFill/>
        </p:spPr>
      </p:pic>
      <p:pic>
        <p:nvPicPr>
          <p:cNvPr id="10" name="Picture 8" descr="Immagine correlata"/>
          <p:cNvPicPr>
            <a:picLocks noChangeAspect="1" noChangeArrowheads="1"/>
          </p:cNvPicPr>
          <p:nvPr/>
        </p:nvPicPr>
        <p:blipFill>
          <a:blip r:embed="rId8" cstate="print"/>
          <a:srcRect l="21698" r="21746"/>
          <a:stretch>
            <a:fillRect/>
          </a:stretch>
        </p:blipFill>
        <p:spPr bwMode="auto">
          <a:xfrm>
            <a:off x="368698" y="1199292"/>
            <a:ext cx="370045" cy="43620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652843" y="985292"/>
            <a:ext cx="6522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0000"/>
                </a:solidFill>
                <a:latin typeface="Arial Narrow" pitchFamily="34" charset="0"/>
              </a:rPr>
              <a:t>Persone straniere con cariche in imprese toscane per classe di età e </a:t>
            </a:r>
            <a:r>
              <a:rPr lang="it-IT" sz="1600" dirty="0" smtClean="0">
                <a:solidFill>
                  <a:srgbClr val="000000"/>
                </a:solidFill>
                <a:latin typeface="Arial Narrow" pitchFamily="34" charset="0"/>
              </a:rPr>
              <a:t>Paese di origine</a:t>
            </a:r>
            <a:endParaRPr lang="it-IT" sz="16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691680" y="1398604"/>
          <a:ext cx="6840758" cy="3835160"/>
        </p:xfrm>
        <a:graphic>
          <a:graphicData uri="http://schemas.openxmlformats.org/drawingml/2006/table">
            <a:tbl>
              <a:tblPr/>
              <a:tblGrid>
                <a:gridCol w="1690974"/>
                <a:gridCol w="643723"/>
                <a:gridCol w="643723"/>
                <a:gridCol w="643723"/>
                <a:gridCol w="643723"/>
                <a:gridCol w="643723"/>
                <a:gridCol w="643723"/>
                <a:gridCol w="643723"/>
                <a:gridCol w="64372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18-25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26-35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36-45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46-55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56-65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66-75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&gt; 75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Totale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CINA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2.747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4.521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3.886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1.078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12.776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ROMANIA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1.967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2.984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1.575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7.276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ALBANIA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2.207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2.599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1.596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7.104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MAROCCO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1.441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2.325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1.371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6.096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SENEGAL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1.022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2.888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GERMANIA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1.993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SVIZZERA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1.897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NIGERIA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1.414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1.403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PAKISTAN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BANGLADESH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1.186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TUNISIA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1.178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REGNO UNITO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1.043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STATI UNITI AMERICA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BRASILE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POLONIA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ARGENTINA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ALTRO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1.845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3.581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3.321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1.972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12.203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1.497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12.961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21.058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16.773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7.203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2.232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882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62.606</a:t>
                      </a:r>
                    </a:p>
                  </a:txBody>
                  <a:tcPr marL="8878" marR="8878" marT="88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691680" y="5233764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smtClean="0">
                <a:latin typeface="Arial Narrow" pitchFamily="34" charset="0"/>
              </a:rPr>
              <a:t>elaborazioni IRPET su dati Camera di </a:t>
            </a:r>
            <a:r>
              <a:rPr lang="it-IT" sz="1400" i="1" dirty="0" err="1" smtClean="0">
                <a:latin typeface="Arial Narrow" pitchFamily="34" charset="0"/>
              </a:rPr>
              <a:t>Commercio-Infocamere</a:t>
            </a:r>
            <a:endParaRPr lang="it-IT" sz="14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0" y="2853429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Le imprese straniere in Toscana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4" descr="Risultati immagini per IMPRE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41276"/>
            <a:ext cx="1152128" cy="64851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020272" y="1633365"/>
            <a:ext cx="1242392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400"/>
              </a:spcAft>
            </a:pPr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44.219</a:t>
            </a: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12.157</a:t>
            </a: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1.566</a:t>
            </a: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it-IT" b="1" dirty="0" smtClean="0">
                <a:solidFill>
                  <a:srgbClr val="000000"/>
                </a:solidFill>
                <a:latin typeface="Arial Narrow" pitchFamily="34" charset="0"/>
              </a:rPr>
              <a:t>57.942</a:t>
            </a: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endParaRPr lang="it-IT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it-IT" sz="1600" i="1" dirty="0" smtClean="0">
                <a:solidFill>
                  <a:srgbClr val="000000"/>
                </a:solidFill>
                <a:latin typeface="Arial Narrow" pitchFamily="34" charset="0"/>
              </a:rPr>
              <a:t>960</a:t>
            </a:r>
            <a:endParaRPr lang="it-IT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it-IT" dirty="0" smtClean="0">
                <a:solidFill>
                  <a:srgbClr val="000000"/>
                </a:solidFill>
                <a:latin typeface="Arial Narrow" pitchFamily="34" charset="0"/>
              </a:rPr>
              <a:t>	</a:t>
            </a:r>
          </a:p>
          <a:p>
            <a:pPr algn="r"/>
            <a:r>
              <a:rPr lang="it-IT" b="1" dirty="0" smtClean="0">
                <a:solidFill>
                  <a:srgbClr val="000000"/>
                </a:solidFill>
                <a:latin typeface="Arial Narrow" pitchFamily="34" charset="0"/>
              </a:rPr>
              <a:t>328.440</a:t>
            </a:r>
            <a:endParaRPr lang="it-IT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1560" y="1561356"/>
            <a:ext cx="5832648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Impresa straniera </a:t>
            </a:r>
            <a:r>
              <a:rPr lang="it-IT" dirty="0" smtClean="0">
                <a:latin typeface="Arial Narrow" pitchFamily="34" charset="0"/>
              </a:rPr>
              <a:t>avente un </a:t>
            </a:r>
            <a:r>
              <a:rPr lang="it-IT" b="1" dirty="0" smtClean="0">
                <a:latin typeface="Arial Narrow" pitchFamily="34" charset="0"/>
              </a:rPr>
              <a:t>titolare</a:t>
            </a:r>
            <a:r>
              <a:rPr lang="it-IT" dirty="0" smtClean="0">
                <a:latin typeface="Arial Narrow" pitchFamily="34" charset="0"/>
              </a:rPr>
              <a:t> di impresa straniero, quindi </a:t>
            </a:r>
            <a:r>
              <a:rPr lang="it-IT" b="1" dirty="0" smtClean="0">
                <a:latin typeface="Arial Narrow" pitchFamily="34" charset="0"/>
              </a:rPr>
              <a:t>controllo gestionale e autonomia </a:t>
            </a:r>
            <a:r>
              <a:rPr lang="it-IT" b="1" dirty="0" smtClean="0">
                <a:latin typeface="Arial Narrow" pitchFamily="34" charset="0"/>
              </a:rPr>
              <a:t>certa	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Società </a:t>
            </a:r>
            <a:r>
              <a:rPr lang="it-IT" dirty="0" smtClean="0">
                <a:latin typeface="Arial Narrow" pitchFamily="34" charset="0"/>
              </a:rPr>
              <a:t>avente come </a:t>
            </a:r>
            <a:r>
              <a:rPr lang="it-IT" b="1" dirty="0" smtClean="0">
                <a:latin typeface="Arial Narrow" pitchFamily="34" charset="0"/>
              </a:rPr>
              <a:t>socio</a:t>
            </a:r>
            <a:r>
              <a:rPr lang="it-IT" dirty="0" smtClean="0">
                <a:latin typeface="Arial Narrow" pitchFamily="34" charset="0"/>
              </a:rPr>
              <a:t> uno straniero </a:t>
            </a:r>
            <a:r>
              <a:rPr lang="it-IT" dirty="0" smtClean="0">
                <a:latin typeface="Arial Narrow" pitchFamily="34" charset="0"/>
              </a:rPr>
              <a:t>di cui non è accertato </a:t>
            </a:r>
            <a:r>
              <a:rPr lang="it-IT" dirty="0" smtClean="0">
                <a:latin typeface="Arial Narrow" pitchFamily="34" charset="0"/>
              </a:rPr>
              <a:t>il grado di </a:t>
            </a:r>
            <a:r>
              <a:rPr lang="it-IT" dirty="0" smtClean="0">
                <a:latin typeface="Arial Narrow" pitchFamily="34" charset="0"/>
              </a:rPr>
              <a:t>controllo </a:t>
            </a:r>
            <a:r>
              <a:rPr lang="it-IT" dirty="0" smtClean="0">
                <a:latin typeface="Arial Narrow" pitchFamily="34" charset="0"/>
              </a:rPr>
              <a:t>e gestione rispetto agli altri </a:t>
            </a:r>
            <a:r>
              <a:rPr lang="it-IT" dirty="0" smtClean="0">
                <a:latin typeface="Arial Narrow" pitchFamily="34" charset="0"/>
              </a:rPr>
              <a:t>soci</a:t>
            </a:r>
          </a:p>
          <a:p>
            <a:pPr marL="342900" indent="-342900">
              <a:spcAft>
                <a:spcPts val="400"/>
              </a:spcAft>
              <a:buAutoNum type="arabicPeriod"/>
            </a:pPr>
            <a:r>
              <a:rPr lang="it-IT" dirty="0" smtClean="0">
                <a:latin typeface="Arial Narrow" pitchFamily="34" charset="0"/>
              </a:rPr>
              <a:t>Impresa </a:t>
            </a:r>
            <a:r>
              <a:rPr lang="it-IT" dirty="0" smtClean="0">
                <a:latin typeface="Arial Narrow" pitchFamily="34" charset="0"/>
              </a:rPr>
              <a:t>con </a:t>
            </a:r>
            <a:r>
              <a:rPr lang="it-IT" b="1" dirty="0" smtClean="0">
                <a:latin typeface="Arial Narrow" pitchFamily="34" charset="0"/>
              </a:rPr>
              <a:t>amministratore o rappresentante legale </a:t>
            </a:r>
            <a:r>
              <a:rPr lang="it-IT" dirty="0" smtClean="0">
                <a:latin typeface="Arial Narrow" pitchFamily="34" charset="0"/>
              </a:rPr>
              <a:t>straniero, di cui però mancano dati sulle capacità e autonomia gestionale al suo </a:t>
            </a:r>
            <a:r>
              <a:rPr lang="it-IT" dirty="0" smtClean="0">
                <a:latin typeface="Arial Narrow" pitchFamily="34" charset="0"/>
              </a:rPr>
              <a:t>interno</a:t>
            </a:r>
          </a:p>
          <a:p>
            <a:pPr marL="342900" indent="-342900">
              <a:spcAft>
                <a:spcPts val="400"/>
              </a:spcAft>
            </a:pPr>
            <a:r>
              <a:rPr lang="it-IT" b="1" dirty="0" smtClean="0">
                <a:latin typeface="Arial Narrow" pitchFamily="34" charset="0"/>
              </a:rPr>
              <a:t>TOTALE IMPRESE STRANIERE</a:t>
            </a:r>
            <a:endParaRPr lang="it-IT" b="1" dirty="0" smtClean="0">
              <a:latin typeface="Arial Narrow" pitchFamily="34" charset="0"/>
            </a:endParaRPr>
          </a:p>
          <a:p>
            <a:pPr marL="342900" indent="-342900">
              <a:spcAft>
                <a:spcPts val="400"/>
              </a:spcAft>
              <a:buAutoNum type="arabicPeriod"/>
            </a:pPr>
            <a:endParaRPr lang="it-IT" dirty="0" smtClean="0">
              <a:latin typeface="Arial Narrow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1600" i="1" dirty="0" smtClean="0">
                <a:latin typeface="Arial Narrow" pitchFamily="34" charset="0"/>
              </a:rPr>
              <a:t>Carica</a:t>
            </a:r>
            <a:r>
              <a:rPr lang="it-IT" sz="1600" b="1" i="1" dirty="0" smtClean="0">
                <a:latin typeface="Arial Narrow" pitchFamily="34" charset="0"/>
              </a:rPr>
              <a:t> </a:t>
            </a:r>
            <a:r>
              <a:rPr lang="it-IT" sz="1600" b="1" i="1" dirty="0" smtClean="0">
                <a:latin typeface="Arial Narrow" pitchFamily="34" charset="0"/>
              </a:rPr>
              <a:t>sociale di persona fisica </a:t>
            </a:r>
            <a:r>
              <a:rPr lang="it-IT" sz="1600" i="1" dirty="0" smtClean="0">
                <a:latin typeface="Arial Narrow" pitchFamily="34" charset="0"/>
              </a:rPr>
              <a:t>ma </a:t>
            </a:r>
            <a:r>
              <a:rPr lang="it-IT" sz="1600" b="1" i="1" dirty="0" smtClean="0">
                <a:latin typeface="Arial Narrow" pitchFamily="34" charset="0"/>
              </a:rPr>
              <a:t>non impresa straniera</a:t>
            </a:r>
            <a:r>
              <a:rPr lang="it-IT" sz="1600" i="1" dirty="0" smtClean="0">
                <a:latin typeface="Arial Narrow" pitchFamily="34" charset="0"/>
              </a:rPr>
              <a:t> </a:t>
            </a:r>
            <a:r>
              <a:rPr lang="it-IT" sz="1600" i="1" dirty="0" smtClean="0">
                <a:latin typeface="Arial Narrow" pitchFamily="34" charset="0"/>
              </a:rPr>
              <a:t>per mancanza </a:t>
            </a:r>
            <a:r>
              <a:rPr lang="it-IT" sz="1600" i="1" dirty="0" smtClean="0">
                <a:latin typeface="Arial Narrow" pitchFamily="34" charset="0"/>
              </a:rPr>
              <a:t>di autonomia gestionale e di </a:t>
            </a:r>
            <a:r>
              <a:rPr lang="it-IT" sz="1600" i="1" dirty="0" smtClean="0">
                <a:latin typeface="Arial Narrow" pitchFamily="34" charset="0"/>
              </a:rPr>
              <a:t>controllo</a:t>
            </a:r>
          </a:p>
          <a:p>
            <a:pPr>
              <a:spcAft>
                <a:spcPts val="400"/>
              </a:spcAft>
            </a:pPr>
            <a:r>
              <a:rPr lang="it-IT" b="1" dirty="0" smtClean="0">
                <a:latin typeface="Arial Narrow" pitchFamily="34" charset="0"/>
              </a:rPr>
              <a:t>TOTALE IMPRESE IN TOSCANA</a:t>
            </a:r>
            <a:endParaRPr lang="it-IT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90" y="3069453"/>
            <a:ext cx="428625" cy="508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23528" y="26539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34" charset="0"/>
              </a:rPr>
              <a:t>La distribuzione delle imprese per settore</a:t>
            </a:r>
            <a:endParaRPr lang="it-IT" sz="2000" b="1" dirty="0">
              <a:latin typeface="Calibri" pitchFamily="34" charset="0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697260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01323"/>
            <a:ext cx="1223976" cy="435933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Picture 4" descr="Risultati immagini per IMPRE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41276"/>
            <a:ext cx="1152128" cy="648514"/>
          </a:xfrm>
          <a:prstGeom prst="rect">
            <a:avLst/>
          </a:prstGeom>
          <a:noFill/>
        </p:spPr>
      </p:pic>
      <p:graphicFrame>
        <p:nvGraphicFramePr>
          <p:cNvPr id="9" name="Grafico 8"/>
          <p:cNvGraphicFramePr/>
          <p:nvPr/>
        </p:nvGraphicFramePr>
        <p:xfrm>
          <a:off x="2483768" y="1633364"/>
          <a:ext cx="552061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592</Words>
  <Application>Microsoft Office PowerPoint</Application>
  <PresentationFormat>Presentazione su schermo (16:10)</PresentationFormat>
  <Paragraphs>407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Le imprese straniere in Toscana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per il 50° Anniversario dell’Irpet</dc:title>
  <dc:creator>sciclone</dc:creator>
  <cp:lastModifiedBy>simone.bertini</cp:lastModifiedBy>
  <cp:revision>527</cp:revision>
  <dcterms:created xsi:type="dcterms:W3CDTF">2018-11-13T09:07:57Z</dcterms:created>
  <dcterms:modified xsi:type="dcterms:W3CDTF">2019-02-22T15:06:05Z</dcterms:modified>
</cp:coreProperties>
</file>